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71" r:id="rId8"/>
    <p:sldId id="272" r:id="rId9"/>
    <p:sldId id="261" r:id="rId10"/>
    <p:sldId id="262" r:id="rId11"/>
    <p:sldId id="263" r:id="rId12"/>
    <p:sldId id="264" r:id="rId13"/>
    <p:sldId id="273" r:id="rId14"/>
    <p:sldId id="274" r:id="rId15"/>
    <p:sldId id="268" r:id="rId16"/>
    <p:sldId id="275" r:id="rId17"/>
    <p:sldId id="269" r:id="rId18"/>
    <p:sldId id="280" r:id="rId19"/>
    <p:sldId id="281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B08156-FC5D-4FA7-8C71-A102D2FC02DC}" type="doc">
      <dgm:prSet loTypeId="urn:microsoft.com/office/officeart/2005/8/layout/vList2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0F7405-FC8D-47EC-B330-B4C18AF80F22}">
      <dgm:prSet/>
      <dgm:spPr/>
      <dgm:t>
        <a:bodyPr/>
        <a:lstStyle/>
        <a:p>
          <a:r>
            <a:rPr lang="fr-FR" dirty="0" err="1"/>
            <a:t>Proiectul</a:t>
          </a:r>
          <a:r>
            <a:rPr lang="fr-FR" dirty="0"/>
            <a:t> </a:t>
          </a:r>
          <a:r>
            <a:rPr lang="fr-FR" dirty="0" err="1"/>
            <a:t>propus</a:t>
          </a:r>
          <a:r>
            <a:rPr lang="fr-FR" dirty="0"/>
            <a:t> </a:t>
          </a:r>
          <a:r>
            <a:rPr lang="fr-FR" dirty="0" err="1"/>
            <a:t>vizează</a:t>
          </a:r>
          <a:r>
            <a:rPr lang="fr-FR" dirty="0"/>
            <a:t> </a:t>
          </a:r>
          <a:r>
            <a:rPr lang="fr-FR" dirty="0" err="1"/>
            <a:t>dezvoltarea</a:t>
          </a:r>
          <a:r>
            <a:rPr lang="fr-FR" dirty="0"/>
            <a:t> </a:t>
          </a:r>
          <a:r>
            <a:rPr lang="fr-FR" dirty="0" err="1"/>
            <a:t>unei</a:t>
          </a:r>
          <a:r>
            <a:rPr lang="fr-FR" dirty="0"/>
            <a:t> </a:t>
          </a:r>
          <a:r>
            <a:rPr lang="fr-FR" dirty="0" err="1"/>
            <a:t>soluții</a:t>
          </a:r>
          <a:r>
            <a:rPr lang="fr-FR" dirty="0"/>
            <a:t> </a:t>
          </a:r>
          <a:r>
            <a:rPr lang="fr-FR" dirty="0" err="1"/>
            <a:t>inovatoare</a:t>
          </a:r>
          <a:r>
            <a:rPr lang="fr-FR" dirty="0"/>
            <a:t> de </a:t>
          </a:r>
          <a:r>
            <a:rPr lang="fr-FR" dirty="0" err="1"/>
            <a:t>gestionare</a:t>
          </a:r>
          <a:r>
            <a:rPr lang="fr-FR" dirty="0"/>
            <a:t> a </a:t>
          </a:r>
          <a:r>
            <a:rPr lang="fr-FR" dirty="0" err="1"/>
            <a:t>unei</a:t>
          </a:r>
          <a:r>
            <a:rPr lang="fr-FR" dirty="0"/>
            <a:t> </a:t>
          </a:r>
          <a:r>
            <a:rPr lang="fr-FR" dirty="0" err="1"/>
            <a:t>parcări</a:t>
          </a:r>
          <a:r>
            <a:rPr lang="fr-FR" dirty="0"/>
            <a:t>, </a:t>
          </a:r>
          <a:r>
            <a:rPr lang="fr-FR" dirty="0" err="1"/>
            <a:t>integrând</a:t>
          </a:r>
          <a:r>
            <a:rPr lang="fr-FR" dirty="0"/>
            <a:t> </a:t>
          </a:r>
          <a:r>
            <a:rPr lang="fr-FR" dirty="0" err="1"/>
            <a:t>tehnologii</a:t>
          </a:r>
          <a:r>
            <a:rPr lang="fr-FR" dirty="0"/>
            <a:t> </a:t>
          </a:r>
          <a:r>
            <a:rPr lang="fr-FR" dirty="0" err="1"/>
            <a:t>avansate</a:t>
          </a:r>
          <a:r>
            <a:rPr lang="fr-FR" dirty="0"/>
            <a:t> </a:t>
          </a:r>
          <a:r>
            <a:rPr lang="fr-FR" dirty="0" err="1"/>
            <a:t>pentru</a:t>
          </a:r>
          <a:r>
            <a:rPr lang="fr-FR" dirty="0"/>
            <a:t> a </a:t>
          </a:r>
          <a:r>
            <a:rPr lang="fr-FR" dirty="0" err="1"/>
            <a:t>eficientiza</a:t>
          </a:r>
          <a:r>
            <a:rPr lang="fr-FR" dirty="0"/>
            <a:t> </a:t>
          </a:r>
          <a:r>
            <a:rPr lang="fr-FR" dirty="0" err="1"/>
            <a:t>procesul</a:t>
          </a:r>
          <a:r>
            <a:rPr lang="fr-FR" dirty="0"/>
            <a:t> de </a:t>
          </a:r>
          <a:r>
            <a:rPr lang="fr-FR" dirty="0" err="1"/>
            <a:t>parcare</a:t>
          </a:r>
          <a:r>
            <a:rPr lang="fr-FR" dirty="0"/>
            <a:t> </a:t>
          </a:r>
          <a:r>
            <a:rPr lang="fr-FR" dirty="0" err="1"/>
            <a:t>și</a:t>
          </a:r>
          <a:r>
            <a:rPr lang="fr-FR" dirty="0"/>
            <a:t> </a:t>
          </a:r>
          <a:r>
            <a:rPr lang="fr-FR" dirty="0" err="1"/>
            <a:t>administrare</a:t>
          </a:r>
          <a:r>
            <a:rPr lang="fr-FR" dirty="0"/>
            <a:t> a </a:t>
          </a:r>
          <a:r>
            <a:rPr lang="fr-FR" dirty="0" err="1"/>
            <a:t>datelor</a:t>
          </a:r>
          <a:r>
            <a:rPr lang="fr-FR" dirty="0"/>
            <a:t> </a:t>
          </a:r>
          <a:r>
            <a:rPr lang="fr-FR" dirty="0" err="1"/>
            <a:t>clientului</a:t>
          </a:r>
          <a:r>
            <a:rPr lang="fr-FR" dirty="0"/>
            <a:t>. </a:t>
          </a:r>
          <a:endParaRPr lang="en-US" dirty="0"/>
        </a:p>
      </dgm:t>
    </dgm:pt>
    <dgm:pt modelId="{31E56BA9-ECDC-49D7-B72C-E4076275256E}" type="parTrans" cxnId="{E95E2D59-7871-4AB6-9C6E-0DA126BD1810}">
      <dgm:prSet/>
      <dgm:spPr/>
      <dgm:t>
        <a:bodyPr/>
        <a:lstStyle/>
        <a:p>
          <a:endParaRPr lang="en-US"/>
        </a:p>
      </dgm:t>
    </dgm:pt>
    <dgm:pt modelId="{1C7EAB98-56C2-4CE7-AC5C-9D05CB8AF227}" type="sibTrans" cxnId="{E95E2D59-7871-4AB6-9C6E-0DA126BD1810}">
      <dgm:prSet/>
      <dgm:spPr/>
      <dgm:t>
        <a:bodyPr/>
        <a:lstStyle/>
        <a:p>
          <a:endParaRPr lang="en-US"/>
        </a:p>
      </dgm:t>
    </dgm:pt>
    <dgm:pt modelId="{0E2BA3DC-A321-4A4F-89FE-A3AB31816E75}">
      <dgm:prSet/>
      <dgm:spPr/>
      <dgm:t>
        <a:bodyPr/>
        <a:lstStyle/>
        <a:p>
          <a:r>
            <a:rPr lang="fr-FR" dirty="0" err="1"/>
            <a:t>Această</a:t>
          </a:r>
          <a:r>
            <a:rPr lang="fr-FR" dirty="0"/>
            <a:t> </a:t>
          </a:r>
          <a:r>
            <a:rPr lang="fr-FR" dirty="0" err="1"/>
            <a:t>aplicație</a:t>
          </a:r>
          <a:r>
            <a:rPr lang="fr-FR" dirty="0"/>
            <a:t> de </a:t>
          </a:r>
          <a:r>
            <a:rPr lang="fr-FR" dirty="0" err="1"/>
            <a:t>gestionare</a:t>
          </a:r>
          <a:r>
            <a:rPr lang="fr-FR" dirty="0"/>
            <a:t> a </a:t>
          </a:r>
          <a:r>
            <a:rPr lang="fr-FR" dirty="0" err="1"/>
            <a:t>parcării</a:t>
          </a:r>
          <a:r>
            <a:rPr lang="fr-FR" dirty="0"/>
            <a:t> </a:t>
          </a:r>
          <a:r>
            <a:rPr lang="fr-FR" dirty="0" err="1"/>
            <a:t>oferă</a:t>
          </a:r>
          <a:r>
            <a:rPr lang="fr-FR" dirty="0"/>
            <a:t> o </a:t>
          </a:r>
          <a:r>
            <a:rPr lang="fr-FR" dirty="0" err="1"/>
            <a:t>abordare</a:t>
          </a:r>
          <a:r>
            <a:rPr lang="fr-FR" dirty="0"/>
            <a:t> complet </a:t>
          </a:r>
          <a:r>
            <a:rPr lang="fr-FR" dirty="0" err="1"/>
            <a:t>automatizată</a:t>
          </a:r>
          <a:r>
            <a:rPr lang="fr-FR" dirty="0"/>
            <a:t>, </a:t>
          </a:r>
          <a:r>
            <a:rPr lang="fr-FR" dirty="0" err="1"/>
            <a:t>simplificând</a:t>
          </a:r>
          <a:r>
            <a:rPr lang="fr-FR" dirty="0"/>
            <a:t> </a:t>
          </a:r>
          <a:r>
            <a:rPr lang="fr-FR" dirty="0" err="1"/>
            <a:t>experiența</a:t>
          </a:r>
          <a:r>
            <a:rPr lang="fr-FR" dirty="0"/>
            <a:t> </a:t>
          </a:r>
          <a:r>
            <a:rPr lang="fr-FR" dirty="0" err="1"/>
            <a:t>utilizatorului</a:t>
          </a:r>
          <a:r>
            <a:rPr lang="fr-FR" dirty="0"/>
            <a:t> </a:t>
          </a:r>
          <a:r>
            <a:rPr lang="fr-FR" dirty="0" err="1"/>
            <a:t>și</a:t>
          </a:r>
          <a:r>
            <a:rPr lang="fr-FR" dirty="0"/>
            <a:t> </a:t>
          </a:r>
          <a:r>
            <a:rPr lang="fr-FR" dirty="0" err="1"/>
            <a:t>îmbunătățind</a:t>
          </a:r>
          <a:r>
            <a:rPr lang="fr-FR" dirty="0"/>
            <a:t> </a:t>
          </a:r>
          <a:r>
            <a:rPr lang="fr-FR" dirty="0" err="1"/>
            <a:t>controlul</a:t>
          </a:r>
          <a:r>
            <a:rPr lang="fr-FR" dirty="0"/>
            <a:t> </a:t>
          </a:r>
          <a:r>
            <a:rPr lang="fr-FR" dirty="0" err="1"/>
            <a:t>asupra</a:t>
          </a:r>
          <a:r>
            <a:rPr lang="fr-FR" dirty="0"/>
            <a:t> </a:t>
          </a:r>
          <a:r>
            <a:rPr lang="fr-FR" dirty="0" err="1"/>
            <a:t>spațiilor</a:t>
          </a:r>
          <a:r>
            <a:rPr lang="fr-FR" dirty="0"/>
            <a:t> de </a:t>
          </a:r>
          <a:r>
            <a:rPr lang="fr-FR" dirty="0" err="1"/>
            <a:t>parcare</a:t>
          </a:r>
          <a:r>
            <a:rPr lang="fr-FR" dirty="0"/>
            <a:t> </a:t>
          </a:r>
          <a:r>
            <a:rPr lang="fr-FR" dirty="0" err="1"/>
            <a:t>disponibile</a:t>
          </a:r>
          <a:r>
            <a:rPr lang="fr-FR" dirty="0"/>
            <a:t>.</a:t>
          </a:r>
          <a:endParaRPr lang="en-US" dirty="0"/>
        </a:p>
      </dgm:t>
    </dgm:pt>
    <dgm:pt modelId="{46E345FE-F406-49E5-8F5F-3B878C67AB96}" type="parTrans" cxnId="{E6ACD92F-26B2-426A-B1B6-E33FB6BCCE64}">
      <dgm:prSet/>
      <dgm:spPr/>
      <dgm:t>
        <a:bodyPr/>
        <a:lstStyle/>
        <a:p>
          <a:endParaRPr lang="en-US"/>
        </a:p>
      </dgm:t>
    </dgm:pt>
    <dgm:pt modelId="{7CE4DECA-2D6B-4EF8-B0C1-4838DEAB320C}" type="sibTrans" cxnId="{E6ACD92F-26B2-426A-B1B6-E33FB6BCCE64}">
      <dgm:prSet/>
      <dgm:spPr/>
      <dgm:t>
        <a:bodyPr/>
        <a:lstStyle/>
        <a:p>
          <a:endParaRPr lang="en-US"/>
        </a:p>
      </dgm:t>
    </dgm:pt>
    <dgm:pt modelId="{F9A05F41-4841-4C6C-A6F3-9ED3E3C7E82D}" type="pres">
      <dgm:prSet presAssocID="{E8B08156-FC5D-4FA7-8C71-A102D2FC02DC}" presName="linear" presStyleCnt="0">
        <dgm:presLayoutVars>
          <dgm:animLvl val="lvl"/>
          <dgm:resizeHandles val="exact"/>
        </dgm:presLayoutVars>
      </dgm:prSet>
      <dgm:spPr/>
    </dgm:pt>
    <dgm:pt modelId="{4D399E01-471E-4409-BF53-7BD6BBCFC4C9}" type="pres">
      <dgm:prSet presAssocID="{B10F7405-FC8D-47EC-B330-B4C18AF80F2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51982E0-E9F2-4F62-AAB2-795B7F59B8AA}" type="pres">
      <dgm:prSet presAssocID="{1C7EAB98-56C2-4CE7-AC5C-9D05CB8AF227}" presName="spacer" presStyleCnt="0"/>
      <dgm:spPr/>
    </dgm:pt>
    <dgm:pt modelId="{2EE8B4BC-914D-4E0A-8BFB-B450323058DA}" type="pres">
      <dgm:prSet presAssocID="{0E2BA3DC-A321-4A4F-89FE-A3AB31816E7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4192716-91F1-4A7D-82C7-0464D706D978}" type="presOf" srcId="{0E2BA3DC-A321-4A4F-89FE-A3AB31816E75}" destId="{2EE8B4BC-914D-4E0A-8BFB-B450323058DA}" srcOrd="0" destOrd="0" presId="urn:microsoft.com/office/officeart/2005/8/layout/vList2"/>
    <dgm:cxn modelId="{E6ACD92F-26B2-426A-B1B6-E33FB6BCCE64}" srcId="{E8B08156-FC5D-4FA7-8C71-A102D2FC02DC}" destId="{0E2BA3DC-A321-4A4F-89FE-A3AB31816E75}" srcOrd="1" destOrd="0" parTransId="{46E345FE-F406-49E5-8F5F-3B878C67AB96}" sibTransId="{7CE4DECA-2D6B-4EF8-B0C1-4838DEAB320C}"/>
    <dgm:cxn modelId="{D4F29D78-CDBE-4B81-A287-1CA5150C1D74}" type="presOf" srcId="{E8B08156-FC5D-4FA7-8C71-A102D2FC02DC}" destId="{F9A05F41-4841-4C6C-A6F3-9ED3E3C7E82D}" srcOrd="0" destOrd="0" presId="urn:microsoft.com/office/officeart/2005/8/layout/vList2"/>
    <dgm:cxn modelId="{E95E2D59-7871-4AB6-9C6E-0DA126BD1810}" srcId="{E8B08156-FC5D-4FA7-8C71-A102D2FC02DC}" destId="{B10F7405-FC8D-47EC-B330-B4C18AF80F22}" srcOrd="0" destOrd="0" parTransId="{31E56BA9-ECDC-49D7-B72C-E4076275256E}" sibTransId="{1C7EAB98-56C2-4CE7-AC5C-9D05CB8AF227}"/>
    <dgm:cxn modelId="{00984FCE-74C2-44A6-A229-72BEDB675836}" type="presOf" srcId="{B10F7405-FC8D-47EC-B330-B4C18AF80F22}" destId="{4D399E01-471E-4409-BF53-7BD6BBCFC4C9}" srcOrd="0" destOrd="0" presId="urn:microsoft.com/office/officeart/2005/8/layout/vList2"/>
    <dgm:cxn modelId="{B4A50F23-7764-40EB-B15B-6189E49E6C16}" type="presParOf" srcId="{F9A05F41-4841-4C6C-A6F3-9ED3E3C7E82D}" destId="{4D399E01-471E-4409-BF53-7BD6BBCFC4C9}" srcOrd="0" destOrd="0" presId="urn:microsoft.com/office/officeart/2005/8/layout/vList2"/>
    <dgm:cxn modelId="{77B98FAB-5FA6-477F-8E92-123EB7BB410E}" type="presParOf" srcId="{F9A05F41-4841-4C6C-A6F3-9ED3E3C7E82D}" destId="{B51982E0-E9F2-4F62-AAB2-795B7F59B8AA}" srcOrd="1" destOrd="0" presId="urn:microsoft.com/office/officeart/2005/8/layout/vList2"/>
    <dgm:cxn modelId="{577A5FD3-F4BD-431C-882F-694045380ED8}" type="presParOf" srcId="{F9A05F41-4841-4C6C-A6F3-9ED3E3C7E82D}" destId="{2EE8B4BC-914D-4E0A-8BFB-B450323058D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99E01-471E-4409-BF53-7BD6BBCFC4C9}">
      <dsp:nvSpPr>
        <dsp:cNvPr id="0" name=""/>
        <dsp:cNvSpPr/>
      </dsp:nvSpPr>
      <dsp:spPr>
        <a:xfrm>
          <a:off x="0" y="37134"/>
          <a:ext cx="10506456" cy="126477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 err="1"/>
            <a:t>Proiectul</a:t>
          </a:r>
          <a:r>
            <a:rPr lang="fr-FR" sz="2300" kern="1200" dirty="0"/>
            <a:t> </a:t>
          </a:r>
          <a:r>
            <a:rPr lang="fr-FR" sz="2300" kern="1200" dirty="0" err="1"/>
            <a:t>propus</a:t>
          </a:r>
          <a:r>
            <a:rPr lang="fr-FR" sz="2300" kern="1200" dirty="0"/>
            <a:t> </a:t>
          </a:r>
          <a:r>
            <a:rPr lang="fr-FR" sz="2300" kern="1200" dirty="0" err="1"/>
            <a:t>vizează</a:t>
          </a:r>
          <a:r>
            <a:rPr lang="fr-FR" sz="2300" kern="1200" dirty="0"/>
            <a:t> </a:t>
          </a:r>
          <a:r>
            <a:rPr lang="fr-FR" sz="2300" kern="1200" dirty="0" err="1"/>
            <a:t>dezvoltarea</a:t>
          </a:r>
          <a:r>
            <a:rPr lang="fr-FR" sz="2300" kern="1200" dirty="0"/>
            <a:t> </a:t>
          </a:r>
          <a:r>
            <a:rPr lang="fr-FR" sz="2300" kern="1200" dirty="0" err="1"/>
            <a:t>unei</a:t>
          </a:r>
          <a:r>
            <a:rPr lang="fr-FR" sz="2300" kern="1200" dirty="0"/>
            <a:t> </a:t>
          </a:r>
          <a:r>
            <a:rPr lang="fr-FR" sz="2300" kern="1200" dirty="0" err="1"/>
            <a:t>soluții</a:t>
          </a:r>
          <a:r>
            <a:rPr lang="fr-FR" sz="2300" kern="1200" dirty="0"/>
            <a:t> </a:t>
          </a:r>
          <a:r>
            <a:rPr lang="fr-FR" sz="2300" kern="1200" dirty="0" err="1"/>
            <a:t>inovatoare</a:t>
          </a:r>
          <a:r>
            <a:rPr lang="fr-FR" sz="2300" kern="1200" dirty="0"/>
            <a:t> de </a:t>
          </a:r>
          <a:r>
            <a:rPr lang="fr-FR" sz="2300" kern="1200" dirty="0" err="1"/>
            <a:t>gestionare</a:t>
          </a:r>
          <a:r>
            <a:rPr lang="fr-FR" sz="2300" kern="1200" dirty="0"/>
            <a:t> a </a:t>
          </a:r>
          <a:r>
            <a:rPr lang="fr-FR" sz="2300" kern="1200" dirty="0" err="1"/>
            <a:t>unei</a:t>
          </a:r>
          <a:r>
            <a:rPr lang="fr-FR" sz="2300" kern="1200" dirty="0"/>
            <a:t> </a:t>
          </a:r>
          <a:r>
            <a:rPr lang="fr-FR" sz="2300" kern="1200" dirty="0" err="1"/>
            <a:t>parcări</a:t>
          </a:r>
          <a:r>
            <a:rPr lang="fr-FR" sz="2300" kern="1200" dirty="0"/>
            <a:t>, </a:t>
          </a:r>
          <a:r>
            <a:rPr lang="fr-FR" sz="2300" kern="1200" dirty="0" err="1"/>
            <a:t>integrând</a:t>
          </a:r>
          <a:r>
            <a:rPr lang="fr-FR" sz="2300" kern="1200" dirty="0"/>
            <a:t> </a:t>
          </a:r>
          <a:r>
            <a:rPr lang="fr-FR" sz="2300" kern="1200" dirty="0" err="1"/>
            <a:t>tehnologii</a:t>
          </a:r>
          <a:r>
            <a:rPr lang="fr-FR" sz="2300" kern="1200" dirty="0"/>
            <a:t> </a:t>
          </a:r>
          <a:r>
            <a:rPr lang="fr-FR" sz="2300" kern="1200" dirty="0" err="1"/>
            <a:t>avansate</a:t>
          </a:r>
          <a:r>
            <a:rPr lang="fr-FR" sz="2300" kern="1200" dirty="0"/>
            <a:t> </a:t>
          </a:r>
          <a:r>
            <a:rPr lang="fr-FR" sz="2300" kern="1200" dirty="0" err="1"/>
            <a:t>pentru</a:t>
          </a:r>
          <a:r>
            <a:rPr lang="fr-FR" sz="2300" kern="1200" dirty="0"/>
            <a:t> a </a:t>
          </a:r>
          <a:r>
            <a:rPr lang="fr-FR" sz="2300" kern="1200" dirty="0" err="1"/>
            <a:t>eficientiza</a:t>
          </a:r>
          <a:r>
            <a:rPr lang="fr-FR" sz="2300" kern="1200" dirty="0"/>
            <a:t> </a:t>
          </a:r>
          <a:r>
            <a:rPr lang="fr-FR" sz="2300" kern="1200" dirty="0" err="1"/>
            <a:t>procesul</a:t>
          </a:r>
          <a:r>
            <a:rPr lang="fr-FR" sz="2300" kern="1200" dirty="0"/>
            <a:t> de </a:t>
          </a:r>
          <a:r>
            <a:rPr lang="fr-FR" sz="2300" kern="1200" dirty="0" err="1"/>
            <a:t>parcare</a:t>
          </a:r>
          <a:r>
            <a:rPr lang="fr-FR" sz="2300" kern="1200" dirty="0"/>
            <a:t> </a:t>
          </a:r>
          <a:r>
            <a:rPr lang="fr-FR" sz="2300" kern="1200" dirty="0" err="1"/>
            <a:t>și</a:t>
          </a:r>
          <a:r>
            <a:rPr lang="fr-FR" sz="2300" kern="1200" dirty="0"/>
            <a:t> </a:t>
          </a:r>
          <a:r>
            <a:rPr lang="fr-FR" sz="2300" kern="1200" dirty="0" err="1"/>
            <a:t>administrare</a:t>
          </a:r>
          <a:r>
            <a:rPr lang="fr-FR" sz="2300" kern="1200" dirty="0"/>
            <a:t> a </a:t>
          </a:r>
          <a:r>
            <a:rPr lang="fr-FR" sz="2300" kern="1200" dirty="0" err="1"/>
            <a:t>datelor</a:t>
          </a:r>
          <a:r>
            <a:rPr lang="fr-FR" sz="2300" kern="1200" dirty="0"/>
            <a:t> </a:t>
          </a:r>
          <a:r>
            <a:rPr lang="fr-FR" sz="2300" kern="1200" dirty="0" err="1"/>
            <a:t>clientului</a:t>
          </a:r>
          <a:r>
            <a:rPr lang="fr-FR" sz="2300" kern="1200" dirty="0"/>
            <a:t>. </a:t>
          </a:r>
          <a:endParaRPr lang="en-US" sz="2300" kern="1200" dirty="0"/>
        </a:p>
      </dsp:txBody>
      <dsp:txXfrm>
        <a:off x="61741" y="98875"/>
        <a:ext cx="10382974" cy="1141288"/>
      </dsp:txXfrm>
    </dsp:sp>
    <dsp:sp modelId="{2EE8B4BC-914D-4E0A-8BFB-B450323058DA}">
      <dsp:nvSpPr>
        <dsp:cNvPr id="0" name=""/>
        <dsp:cNvSpPr/>
      </dsp:nvSpPr>
      <dsp:spPr>
        <a:xfrm>
          <a:off x="0" y="1368144"/>
          <a:ext cx="10506456" cy="126477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 err="1"/>
            <a:t>Această</a:t>
          </a:r>
          <a:r>
            <a:rPr lang="fr-FR" sz="2300" kern="1200" dirty="0"/>
            <a:t> </a:t>
          </a:r>
          <a:r>
            <a:rPr lang="fr-FR" sz="2300" kern="1200" dirty="0" err="1"/>
            <a:t>aplicație</a:t>
          </a:r>
          <a:r>
            <a:rPr lang="fr-FR" sz="2300" kern="1200" dirty="0"/>
            <a:t> de </a:t>
          </a:r>
          <a:r>
            <a:rPr lang="fr-FR" sz="2300" kern="1200" dirty="0" err="1"/>
            <a:t>gestionare</a:t>
          </a:r>
          <a:r>
            <a:rPr lang="fr-FR" sz="2300" kern="1200" dirty="0"/>
            <a:t> a </a:t>
          </a:r>
          <a:r>
            <a:rPr lang="fr-FR" sz="2300" kern="1200" dirty="0" err="1"/>
            <a:t>parcării</a:t>
          </a:r>
          <a:r>
            <a:rPr lang="fr-FR" sz="2300" kern="1200" dirty="0"/>
            <a:t> </a:t>
          </a:r>
          <a:r>
            <a:rPr lang="fr-FR" sz="2300" kern="1200" dirty="0" err="1"/>
            <a:t>oferă</a:t>
          </a:r>
          <a:r>
            <a:rPr lang="fr-FR" sz="2300" kern="1200" dirty="0"/>
            <a:t> o </a:t>
          </a:r>
          <a:r>
            <a:rPr lang="fr-FR" sz="2300" kern="1200" dirty="0" err="1"/>
            <a:t>abordare</a:t>
          </a:r>
          <a:r>
            <a:rPr lang="fr-FR" sz="2300" kern="1200" dirty="0"/>
            <a:t> complet </a:t>
          </a:r>
          <a:r>
            <a:rPr lang="fr-FR" sz="2300" kern="1200" dirty="0" err="1"/>
            <a:t>automatizată</a:t>
          </a:r>
          <a:r>
            <a:rPr lang="fr-FR" sz="2300" kern="1200" dirty="0"/>
            <a:t>, </a:t>
          </a:r>
          <a:r>
            <a:rPr lang="fr-FR" sz="2300" kern="1200" dirty="0" err="1"/>
            <a:t>simplificând</a:t>
          </a:r>
          <a:r>
            <a:rPr lang="fr-FR" sz="2300" kern="1200" dirty="0"/>
            <a:t> </a:t>
          </a:r>
          <a:r>
            <a:rPr lang="fr-FR" sz="2300" kern="1200" dirty="0" err="1"/>
            <a:t>experiența</a:t>
          </a:r>
          <a:r>
            <a:rPr lang="fr-FR" sz="2300" kern="1200" dirty="0"/>
            <a:t> </a:t>
          </a:r>
          <a:r>
            <a:rPr lang="fr-FR" sz="2300" kern="1200" dirty="0" err="1"/>
            <a:t>utilizatorului</a:t>
          </a:r>
          <a:r>
            <a:rPr lang="fr-FR" sz="2300" kern="1200" dirty="0"/>
            <a:t> </a:t>
          </a:r>
          <a:r>
            <a:rPr lang="fr-FR" sz="2300" kern="1200" dirty="0" err="1"/>
            <a:t>și</a:t>
          </a:r>
          <a:r>
            <a:rPr lang="fr-FR" sz="2300" kern="1200" dirty="0"/>
            <a:t> </a:t>
          </a:r>
          <a:r>
            <a:rPr lang="fr-FR" sz="2300" kern="1200" dirty="0" err="1"/>
            <a:t>îmbunătățind</a:t>
          </a:r>
          <a:r>
            <a:rPr lang="fr-FR" sz="2300" kern="1200" dirty="0"/>
            <a:t> </a:t>
          </a:r>
          <a:r>
            <a:rPr lang="fr-FR" sz="2300" kern="1200" dirty="0" err="1"/>
            <a:t>controlul</a:t>
          </a:r>
          <a:r>
            <a:rPr lang="fr-FR" sz="2300" kern="1200" dirty="0"/>
            <a:t> </a:t>
          </a:r>
          <a:r>
            <a:rPr lang="fr-FR" sz="2300" kern="1200" dirty="0" err="1"/>
            <a:t>asupra</a:t>
          </a:r>
          <a:r>
            <a:rPr lang="fr-FR" sz="2300" kern="1200" dirty="0"/>
            <a:t> </a:t>
          </a:r>
          <a:r>
            <a:rPr lang="fr-FR" sz="2300" kern="1200" dirty="0" err="1"/>
            <a:t>spațiilor</a:t>
          </a:r>
          <a:r>
            <a:rPr lang="fr-FR" sz="2300" kern="1200" dirty="0"/>
            <a:t> de </a:t>
          </a:r>
          <a:r>
            <a:rPr lang="fr-FR" sz="2300" kern="1200" dirty="0" err="1"/>
            <a:t>parcare</a:t>
          </a:r>
          <a:r>
            <a:rPr lang="fr-FR" sz="2300" kern="1200" dirty="0"/>
            <a:t> </a:t>
          </a:r>
          <a:r>
            <a:rPr lang="fr-FR" sz="2300" kern="1200" dirty="0" err="1"/>
            <a:t>disponibile</a:t>
          </a:r>
          <a:r>
            <a:rPr lang="fr-FR" sz="2300" kern="1200" dirty="0"/>
            <a:t>.</a:t>
          </a:r>
          <a:endParaRPr lang="en-US" sz="2300" kern="1200" dirty="0"/>
        </a:p>
      </dsp:txBody>
      <dsp:txXfrm>
        <a:off x="61741" y="1429885"/>
        <a:ext cx="10382974" cy="11412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sv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33A65D2-316D-6255-2104-210F5D508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C3EE42E9-A888-9442-E738-32290C363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11E9F853-768E-6B14-8D59-91DF4B70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EC6673E-6B1A-3B9B-8392-280D09DBD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C7079BC0-17B0-387E-546A-6DA00F6E8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86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3582C52-6BF7-42CF-DF18-CA6622063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56FC23DE-8952-A1FA-D16A-B99EC883E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67066441-3C63-5094-7D74-EFA23BBC4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A21CF82-1DF4-F52F-2525-162F9678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50DC7342-2AF6-57F3-9657-CF2A8D0DA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51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6A5A9045-2E2C-B0E4-4DA0-D0086BD609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99E543FB-B7DC-9B32-07E0-FFA8F9FE7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F996A06E-5D48-0DBA-840F-D26555C13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7ABD0EB2-1DD1-0A72-8FF0-BCE6CF9F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9387472E-B3AD-BBE4-EEB8-40C35D9BE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0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933E9C4-992F-1485-6B20-844A5BD90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D60EB488-AEC3-1EE7-4D4E-58D0E2F70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951CB527-3F32-9A2D-17FA-B6A3473EE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B987D512-9CA8-4E39-5A56-FC051929A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01B49704-930C-0182-3D8D-CB2D637C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86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21B13E6-F777-47FE-F120-6EA12BEDA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8D9AC552-58DE-44A5-2DA3-EEBDFF341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CE308792-5C9F-FE1C-D474-783C0AA8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AF027E5E-9F50-3D39-7B4C-CE308BCE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3D19AEAB-E902-2E1E-56CE-E3FA406AF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5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60F37C3-B3EA-38BA-43B3-9175BB6E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A01133D-A063-FA8D-4E9C-20C33397F7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7E98B97C-1633-2A14-E4D3-93EC5A2BF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EF1C1089-77DF-C1FC-55B3-7798672EF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C7A7F38E-94CE-39D8-5A4D-C27CDA3D9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0591E00D-3A97-8396-7C52-DDB4FFE4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89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DF8A730-A393-50E0-4E89-341E88EA7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D2EFB301-06AB-2E9F-8E37-78EB6601A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75E1CE2D-9DAF-0EF3-98AB-612B02454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01DC7E39-9653-ACA7-38A1-7E747C9AB4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859E8AF8-FE77-B9E6-7D08-35FBD6DF3E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2608891F-253A-C98E-FF99-2E48065DB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664A6650-82B9-37E7-1389-958913B6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48154C58-F0A5-9BF0-E035-C7F42D6E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23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FF15930-C6A0-3E7B-C2CC-658C59520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E96115B9-398A-655E-BEAF-11CF61E7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74FBEF35-7689-6F52-DCD7-F69286A4D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7FFF88E4-7B53-5138-8570-7D37B7B47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D5E74CBE-0458-FC17-F658-CB246DF30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348CEFCB-6D22-38C4-4444-DC1C279FF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5972B66B-D360-F100-899C-125A306A7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8C7C1FF-F53F-FE09-8A61-76C7ADDD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20EC38C-0F00-2074-1AB8-34A264B77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93221570-6283-C793-E641-448AC71C8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8B9660C1-ED57-AA51-4CEF-DB8B99DA5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F0BF0BC-0D89-E3DC-4EBA-A5E78D9C5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9C659BEE-F3E9-EF26-4D81-28676916A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BF2A0C2-9DD7-0308-B79F-8F22B61C8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DF6EB25B-8F7C-BA24-2E31-18E6FBF671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6EC3A7E9-EF6B-070A-E282-AE30CEE4B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F2EDC589-9D14-FBF1-3555-1D9C16491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0C1E2B4B-BA9B-6C17-E915-64EB59302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C5F23024-831D-BADE-AE9F-3E8AA0DE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52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791C974B-AE8A-33B5-D357-234036364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9955AF85-4442-1989-E097-DAA3D35C1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292056F5-B200-DEF4-D7CB-2E1E0AF145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D560E-9381-4277-9A78-1F0DA38599C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13E436FA-0E49-AF0D-3CA6-B7792DED1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78231E2C-1386-08A3-8CF3-8C1CA1A4B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3937F-F7FA-46B6-9925-4DD2414BA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4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creately.com/d/start/dashboard" TargetMode="External"/><Relationship Id="rId2" Type="http://schemas.openxmlformats.org/officeDocument/2006/relationships/hyperlink" Target="https://www.wikipedia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anva.com/graphs/diagrams/" TargetMode="External"/><Relationship Id="rId4" Type="http://schemas.openxmlformats.org/officeDocument/2006/relationships/hyperlink" Target="https://app.diagrams.ne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ine 5" descr="O imagine care conține vehicul, în aer liber, drum, Vehicul de teren&#10;&#10;Descriere generată automat">
            <a:extLst>
              <a:ext uri="{FF2B5EF4-FFF2-40B4-BE49-F238E27FC236}">
                <a16:creationId xmlns:a16="http://schemas.microsoft.com/office/drawing/2014/main" id="{21D91C77-86E9-88F0-443A-CFEB408310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r="1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844E53ED-B535-A0D4-B467-E678F71A1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ro-RO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Parcare Inteligentă bazată pe sisteme avansate</a:t>
            </a:r>
            <a:endParaRPr lang="en-US" b="1" i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AD2B8846-3338-BDE0-C531-E65196507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 fontScale="92500" lnSpcReduction="20000"/>
          </a:bodyPr>
          <a:lstStyle/>
          <a:p>
            <a:endParaRPr lang="ro-RO" sz="1100" b="1" dirty="0">
              <a:solidFill>
                <a:srgbClr val="FFFFFF"/>
              </a:solidFill>
            </a:endParaRPr>
          </a:p>
          <a:p>
            <a:endParaRPr lang="ro-RO" sz="1100" dirty="0">
              <a:solidFill>
                <a:srgbClr val="FFFFFF"/>
              </a:solidFill>
            </a:endParaRPr>
          </a:p>
          <a:p>
            <a:endParaRPr lang="ro-RO" sz="1100" dirty="0">
              <a:solidFill>
                <a:srgbClr val="FFFFFF"/>
              </a:solidFill>
            </a:endParaRPr>
          </a:p>
          <a:p>
            <a:r>
              <a:rPr lang="ro-RO" sz="2800" dirty="0">
                <a:solidFill>
                  <a:srgbClr val="FFFFFF"/>
                </a:solidFill>
              </a:rPr>
              <a:t>Criste Casian și </a:t>
            </a:r>
            <a:r>
              <a:rPr lang="ro-RO" sz="2800" dirty="0" err="1">
                <a:solidFill>
                  <a:srgbClr val="FFFFFF"/>
                </a:solidFill>
              </a:rPr>
              <a:t>Bichilie</a:t>
            </a:r>
            <a:r>
              <a:rPr lang="ro-RO" sz="2800" dirty="0">
                <a:solidFill>
                  <a:srgbClr val="FFFFFF"/>
                </a:solidFill>
              </a:rPr>
              <a:t> Tudor                       Grupa: 30234</a:t>
            </a:r>
          </a:p>
          <a:p>
            <a:endParaRPr lang="en-US" sz="1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705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391298A5-D093-918E-2B6A-7841AF50A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fr-FR" sz="4000" b="1" dirty="0" err="1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Diagrame</a:t>
            </a:r>
            <a:r>
              <a:rPr lang="fr-FR" sz="4000" b="1" dirty="0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r>
              <a:rPr lang="fr-FR" sz="4000" b="1" dirty="0" err="1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detaliate</a:t>
            </a:r>
            <a:r>
              <a:rPr lang="fr-FR" sz="4000" b="1" dirty="0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la </a:t>
            </a:r>
            <a:r>
              <a:rPr lang="fr-FR" sz="4000" b="1" dirty="0" err="1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nivel</a:t>
            </a:r>
            <a:r>
              <a:rPr lang="fr-FR" sz="4000" b="1" dirty="0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de </a:t>
            </a:r>
            <a:r>
              <a:rPr lang="fr-FR" sz="4000" b="1" dirty="0" err="1">
                <a:solidFill>
                  <a:schemeClr val="accent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modul</a:t>
            </a:r>
            <a:endParaRPr lang="en-US" sz="4000" dirty="0">
              <a:solidFill>
                <a:schemeClr val="accent1"/>
              </a:solidFill>
              <a:latin typeface="Univers" panose="020B0503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ine 4" descr="O imagine care conține text, alb, Font, linie&#10;&#10;Descriere generată automat">
            <a:extLst>
              <a:ext uri="{FF2B5EF4-FFF2-40B4-BE49-F238E27FC236}">
                <a16:creationId xmlns:a16="http://schemas.microsoft.com/office/drawing/2014/main" id="{9DFB012C-585A-60BD-5EBF-65CF867D11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9" r="2" b="1602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F5E922F-38EF-FDBF-5A3A-D8831A93A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463" y="2364902"/>
            <a:ext cx="3872243" cy="36941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o-RO" sz="4800" dirty="0" err="1">
                <a:solidFill>
                  <a:schemeClr val="accent2"/>
                </a:solidFill>
              </a:rPr>
              <a:t>Frontend</a:t>
            </a:r>
            <a:endParaRPr lang="ro-RO" sz="4800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34731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F205270-4F6E-9003-1D2B-4BCEF3F4E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o-RO" sz="4800" dirty="0" err="1"/>
              <a:t>Backend</a:t>
            </a:r>
            <a:endParaRPr lang="ro-RO" sz="4800" dirty="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Imagine 4" descr="O imagine care conține cuier, linie, text&#10;&#10;Descriere generată automat">
            <a:extLst>
              <a:ext uri="{FF2B5EF4-FFF2-40B4-BE49-F238E27FC236}">
                <a16:creationId xmlns:a16="http://schemas.microsoft.com/office/drawing/2014/main" id="{7685BBE3-35DD-6975-96A6-AC013594E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237069"/>
            <a:ext cx="6903720" cy="438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92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87964E06-BA0B-6287-BFC1-BFB70838C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Diagrama Use-Case</a:t>
            </a:r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captură de ecran, diagramă, linie, text&#10;&#10;Descriere generată automat">
            <a:extLst>
              <a:ext uri="{FF2B5EF4-FFF2-40B4-BE49-F238E27FC236}">
                <a16:creationId xmlns:a16="http://schemas.microsoft.com/office/drawing/2014/main" id="{D8163B38-5CB6-5729-8EEC-4E3503A97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007406"/>
            <a:ext cx="7214616" cy="481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55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9E0238D-E295-49BE-9BFE-E9189D69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5E9A4A-0183-4A3C-B68E-A22927891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5999" cy="6858000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  <a:effectLst>
            <a:outerShdw blurRad="596900" dist="330200" dir="882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2611AB65-6CFD-EEBF-0244-5BC00B0D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985" y="2585946"/>
            <a:ext cx="4593797" cy="34263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 err="1">
                <a:latin typeface="Univers" panose="020B0503020202020204" pitchFamily="34" charset="0"/>
              </a:rPr>
              <a:t>Diagrama</a:t>
            </a:r>
            <a:r>
              <a:rPr lang="en-US" sz="4800" dirty="0">
                <a:latin typeface="Univers" panose="020B0503020202020204" pitchFamily="34" charset="0"/>
              </a:rPr>
              <a:t> de </a:t>
            </a:r>
            <a:r>
              <a:rPr lang="en-US" sz="4800" dirty="0" err="1">
                <a:latin typeface="Univers" panose="020B0503020202020204" pitchFamily="34" charset="0"/>
              </a:rPr>
              <a:t>clase</a:t>
            </a:r>
            <a:endParaRPr lang="en-US" sz="4800" dirty="0">
              <a:latin typeface="Univers" panose="020B0503020202020204" pitchFamily="34" charset="0"/>
            </a:endParaRPr>
          </a:p>
        </p:txBody>
      </p:sp>
      <p:pic>
        <p:nvPicPr>
          <p:cNvPr id="5" name="Substituent conținut 4" descr="O imagine care conține text, captură de ecran, Font, Dreptunghi&#10;&#10;Descriere generată automat">
            <a:extLst>
              <a:ext uri="{FF2B5EF4-FFF2-40B4-BE49-F238E27FC236}">
                <a16:creationId xmlns:a16="http://schemas.microsoft.com/office/drawing/2014/main" id="{589BEE3A-FD34-3231-2E91-1BC895E2E0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"/>
          <a:stretch/>
        </p:blipFill>
        <p:spPr>
          <a:xfrm>
            <a:off x="-1" y="9329"/>
            <a:ext cx="6096001" cy="6858002"/>
          </a:xfrm>
          <a:prstGeom prst="rect">
            <a:avLst/>
          </a:prstGeom>
        </p:spPr>
      </p:pic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F9EB61A-CFD3-3398-6448-72CE004E3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1696413"/>
          </a:xfrm>
          <a:prstGeom prst="rect">
            <a:avLst/>
          </a:prstGeom>
          <a:ln>
            <a:noFill/>
          </a:ln>
          <a:effectLst>
            <a:outerShdw blurRad="304800" dist="139700" dir="5460000" sx="90000" sy="90000" algn="t" rotWithShape="0">
              <a:srgbClr val="000000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2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01409734-2699-6548-B494-B7100F5E5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obicte</a:t>
            </a:r>
          </a:p>
        </p:txBody>
      </p:sp>
      <p:pic>
        <p:nvPicPr>
          <p:cNvPr id="7" name="Imagine 6" descr="O imagine care conține text, diagramă, linie, captură de ecran&#10;&#10;Descriere generată automat">
            <a:extLst>
              <a:ext uri="{FF2B5EF4-FFF2-40B4-BE49-F238E27FC236}">
                <a16:creationId xmlns:a16="http://schemas.microsoft.com/office/drawing/2014/main" id="{1D6FFD66-02E9-B6CE-40A3-21C750EB9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645505"/>
            <a:ext cx="8061145" cy="564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374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3668C475-2C5E-1E31-2211-CD10455FD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activități</a:t>
            </a:r>
          </a:p>
        </p:txBody>
      </p:sp>
      <p:pic>
        <p:nvPicPr>
          <p:cNvPr id="5" name="Substituent conținut 4" descr="O imagine care conține diagramă, Plan, Desen tehnic, schematic&#10;&#10;Descriere generată automat">
            <a:extLst>
              <a:ext uri="{FF2B5EF4-FFF2-40B4-BE49-F238E27FC236}">
                <a16:creationId xmlns:a16="http://schemas.microsoft.com/office/drawing/2014/main" id="{1BA3DC9C-0626-9E90-959D-093446641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501" y="1421297"/>
            <a:ext cx="8365431" cy="447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74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8419E4D-F7EF-1D46-2F7E-87B180B5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ro-RO" sz="3200">
                <a:latin typeface="Univers" panose="020B0503020202020204" pitchFamily="34" charset="0"/>
              </a:rPr>
              <a:t>Diagrama de pachete</a:t>
            </a:r>
            <a:endParaRPr lang="en-US" sz="3200">
              <a:latin typeface="Univers" panose="020B0503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text, captură de ecran, diagramă, linie&#10;&#10;Descriere generată automat">
            <a:extLst>
              <a:ext uri="{FF2B5EF4-FFF2-40B4-BE49-F238E27FC236}">
                <a16:creationId xmlns:a16="http://schemas.microsoft.com/office/drawing/2014/main" id="{4DE12BD3-EE35-D2C1-5BCF-F8D088898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35" y="1503523"/>
            <a:ext cx="6221895" cy="385757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293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72C334E-0513-00DD-BC90-2232A114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nivers" panose="020B0503020202020204" pitchFamily="34" charset="0"/>
              </a:rPr>
              <a:t>Diagrama bazei de date</a:t>
            </a: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7" name="Substituent conținut 6" descr="O imagine care conține text, captură de ecran&#10;&#10;Descriere generată automat">
            <a:extLst>
              <a:ext uri="{FF2B5EF4-FFF2-40B4-BE49-F238E27FC236}">
                <a16:creationId xmlns:a16="http://schemas.microsoft.com/office/drawing/2014/main" id="{A06E828A-7F1D-EAED-FBDC-9F308BD86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98" y="1834956"/>
            <a:ext cx="7236203" cy="4351338"/>
          </a:xfrm>
        </p:spPr>
      </p:pic>
    </p:spTree>
    <p:extLst>
      <p:ext uri="{BB962C8B-B14F-4D97-AF65-F5344CB8AC3E}">
        <p14:creationId xmlns:p14="http://schemas.microsoft.com/office/powerpoint/2010/main" val="3050468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2D44074-0B69-4F0C-A7B3-5645CE40D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ine 4" descr="O imagine care conține captură de ecran, text, diagramă&#10;&#10;Descriere generată automat">
            <a:extLst>
              <a:ext uri="{FF2B5EF4-FFF2-40B4-BE49-F238E27FC236}">
                <a16:creationId xmlns:a16="http://schemas.microsoft.com/office/drawing/2014/main" id="{4EBE7C80-C9AF-DCB7-E355-2478C793D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639763"/>
            <a:ext cx="6067508" cy="4779962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EBBA3892-53FA-1FB1-1D68-FEF280CA7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7" y="5724525"/>
            <a:ext cx="7091778" cy="490538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C54683E7-A1EE-5EC8-93D0-74745F72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399" y="640081"/>
            <a:ext cx="3395133" cy="55744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Diagrame de tranziții de stări</a:t>
            </a:r>
          </a:p>
        </p:txBody>
      </p:sp>
    </p:spTree>
    <p:extLst>
      <p:ext uri="{BB962C8B-B14F-4D97-AF65-F5344CB8AC3E}">
        <p14:creationId xmlns:p14="http://schemas.microsoft.com/office/powerpoint/2010/main" val="3698516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3631E38-0E70-6A84-A480-C5B9989B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Macheta cu parcarea</a:t>
            </a:r>
            <a:endParaRPr lang="en-US" dirty="0"/>
          </a:p>
        </p:txBody>
      </p:sp>
      <p:pic>
        <p:nvPicPr>
          <p:cNvPr id="7" name="Substituent conținut 6" descr="O imagine care conține Inginerie electronică, Cabluri electrice, cablu, electronice&#10;&#10;Descriere generată automat">
            <a:extLst>
              <a:ext uri="{FF2B5EF4-FFF2-40B4-BE49-F238E27FC236}">
                <a16:creationId xmlns:a16="http://schemas.microsoft.com/office/drawing/2014/main" id="{167A5CCD-7EDD-4522-074D-4229C62E7D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628" y="1825625"/>
            <a:ext cx="5802743" cy="4351338"/>
          </a:xfrm>
        </p:spPr>
      </p:pic>
    </p:spTree>
    <p:extLst>
      <p:ext uri="{BB962C8B-B14F-4D97-AF65-F5344CB8AC3E}">
        <p14:creationId xmlns:p14="http://schemas.microsoft.com/office/powerpoint/2010/main" val="174833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Exclamation mark on a yellow background">
            <a:extLst>
              <a:ext uri="{FF2B5EF4-FFF2-40B4-BE49-F238E27FC236}">
                <a16:creationId xmlns:a16="http://schemas.microsoft.com/office/drawing/2014/main" id="{8BDA66C3-7BF1-1137-BECC-7529D62E52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5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619B151-B373-3F77-2E45-D9EEFF07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 fontScale="92500" lnSpcReduction="20000"/>
          </a:bodyPr>
          <a:lstStyle/>
          <a:p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Continut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Prezentare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Generala</a:t>
            </a:r>
            <a:r>
              <a:rPr lang="en-US" sz="17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Fundamente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Teoretice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7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fr-FR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Tehnologie</a:t>
            </a:r>
            <a:r>
              <a:rPr lang="fr-FR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IT </a:t>
            </a:r>
            <a:endParaRPr lang="ro-RO" sz="17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fr-FR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Arhitectura</a:t>
            </a:r>
            <a:r>
              <a:rPr lang="fr-FR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si </a:t>
            </a:r>
            <a:r>
              <a:rPr lang="fr-FR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Designul</a:t>
            </a:r>
            <a:r>
              <a:rPr lang="fr-FR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Sistemului</a:t>
            </a:r>
            <a:endParaRPr lang="en-US" sz="17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Modul de </a:t>
            </a: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operare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/ </a:t>
            </a: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Prezentarea</a:t>
            </a:r>
            <a:r>
              <a:rPr lang="en-US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interactivitatii</a:t>
            </a:r>
            <a:endParaRPr lang="en-US" sz="17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en-US" sz="17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Portabilitate</a:t>
            </a:r>
            <a:endParaRPr lang="ro-RO" sz="17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ro-RO" sz="17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Concluzie</a:t>
            </a:r>
          </a:p>
          <a:p>
            <a:pPr marL="342900" lvl="0" indent="-342900">
              <a:buSzPts val="1400"/>
              <a:buFont typeface="+mj-lt"/>
              <a:buAutoNum type="arabicPeriod"/>
              <a:tabLst>
                <a:tab pos="457200" algn="l"/>
              </a:tabLst>
            </a:pPr>
            <a:r>
              <a:rPr lang="ro-RO" sz="17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Bibliografie</a:t>
            </a:r>
            <a:endParaRPr lang="en-US" sz="17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132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9913594-71A1-B019-23FA-B0A28D4C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5120" y="871146"/>
            <a:ext cx="3434180" cy="1415270"/>
          </a:xfrm>
        </p:spPr>
        <p:txBody>
          <a:bodyPr anchor="t">
            <a:noAutofit/>
          </a:bodyPr>
          <a:lstStyle/>
          <a:p>
            <a:r>
              <a:rPr lang="ro-RO" sz="4000" dirty="0">
                <a:solidFill>
                  <a:schemeClr val="accent1"/>
                </a:solidFill>
                <a:latin typeface="Univers" panose="020B0503020202020204" pitchFamily="34" charset="0"/>
              </a:rPr>
              <a:t>5. Modul de operare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>
                <a:latin typeface="+mn-lt"/>
              </a:rPr>
              <a:t>- </a:t>
            </a:r>
            <a:r>
              <a:rPr lang="ro-RO" sz="2400" dirty="0">
                <a:latin typeface="+mn-lt"/>
              </a:rPr>
              <a:t>Accesarea unei i</a:t>
            </a:r>
            <a:r>
              <a:rPr lang="en-US" sz="2400" dirty="0" err="1">
                <a:latin typeface="+mn-lt"/>
              </a:rPr>
              <a:t>nterf</a:t>
            </a:r>
            <a:r>
              <a:rPr lang="ro-RO" sz="2400" dirty="0">
                <a:latin typeface="+mn-lt"/>
              </a:rPr>
              <a:t>e</a:t>
            </a:r>
            <a:r>
              <a:rPr lang="en-US" sz="2400" dirty="0">
                <a:latin typeface="+mn-lt"/>
              </a:rPr>
              <a:t>ț</a:t>
            </a:r>
            <a:r>
              <a:rPr lang="ro-RO" sz="2400" dirty="0">
                <a:latin typeface="+mn-lt"/>
              </a:rPr>
              <a:t>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intuitiv</a:t>
            </a:r>
            <a:r>
              <a:rPr lang="ro-RO" sz="2400" dirty="0">
                <a:latin typeface="+mn-lt"/>
              </a:rPr>
              <a:t>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pentru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rezervări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și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acces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- </a:t>
            </a:r>
            <a:r>
              <a:rPr lang="en-US" sz="2400" dirty="0" err="1">
                <a:latin typeface="+mn-lt"/>
              </a:rPr>
              <a:t>Rezervare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simplă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în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câțiva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pași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- </a:t>
            </a:r>
            <a:r>
              <a:rPr lang="en-US" sz="2400" dirty="0" err="1">
                <a:latin typeface="+mn-lt"/>
              </a:rPr>
              <a:t>Plăți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rapide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și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sigure</a:t>
            </a:r>
            <a:r>
              <a:rPr lang="en-US" sz="2400" dirty="0">
                <a:latin typeface="+mn-lt"/>
              </a:rPr>
              <a:t> integrate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- </a:t>
            </a:r>
            <a:r>
              <a:rPr lang="en-US" sz="2400" dirty="0" err="1">
                <a:latin typeface="+mn-lt"/>
              </a:rPr>
              <a:t>Notificări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pentru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fiecare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etapă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- </a:t>
            </a:r>
            <a:r>
              <a:rPr lang="en-US" sz="2400" dirty="0" err="1">
                <a:latin typeface="+mn-lt"/>
              </a:rPr>
              <a:t>Integrare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perfectă</a:t>
            </a:r>
            <a:r>
              <a:rPr lang="en-US" sz="2400" dirty="0">
                <a:latin typeface="+mn-lt"/>
              </a:rPr>
              <a:t> cu </a:t>
            </a:r>
            <a:r>
              <a:rPr lang="en-US" sz="2400" dirty="0" err="1">
                <a:latin typeface="+mn-lt"/>
              </a:rPr>
              <a:t>sistemul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fizic</a:t>
            </a:r>
            <a:r>
              <a:rPr lang="en-US" sz="2400" dirty="0">
                <a:latin typeface="+mn-lt"/>
              </a:rPr>
              <a:t> de </a:t>
            </a:r>
            <a:r>
              <a:rPr lang="en-US" sz="2400" dirty="0" err="1">
                <a:latin typeface="+mn-lt"/>
              </a:rPr>
              <a:t>parcare</a:t>
            </a:r>
            <a:r>
              <a:rPr lang="ro-RO" sz="2400" dirty="0">
                <a:latin typeface="+mn-lt"/>
              </a:rPr>
              <a:t> (</a:t>
            </a:r>
            <a:r>
              <a:rPr lang="ro-RO" sz="2400" dirty="0" err="1">
                <a:latin typeface="+mn-lt"/>
              </a:rPr>
              <a:t>Raspberry</a:t>
            </a:r>
            <a:r>
              <a:rPr lang="ro-RO" sz="2400" dirty="0">
                <a:latin typeface="+mn-lt"/>
              </a:rPr>
              <a:t> Pi)</a:t>
            </a:r>
            <a:endParaRPr lang="en-US" sz="24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Schiță robotică">
            <a:extLst>
              <a:ext uri="{FF2B5EF4-FFF2-40B4-BE49-F238E27FC236}">
                <a16:creationId xmlns:a16="http://schemas.microsoft.com/office/drawing/2014/main" id="{E197E53D-6B8A-6014-7F49-E3307F2CB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237" y="702366"/>
            <a:ext cx="5459890" cy="54598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858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83AAFA50-5856-F0B6-0176-787D8BAEA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35" y="1153572"/>
            <a:ext cx="4244008" cy="4461163"/>
          </a:xfrm>
        </p:spPr>
        <p:txBody>
          <a:bodyPr>
            <a:normAutofit/>
          </a:bodyPr>
          <a:lstStyle/>
          <a:p>
            <a:r>
              <a:rPr lang="ro-RO" sz="4100" dirty="0">
                <a:solidFill>
                  <a:srgbClr val="FFFFFF"/>
                </a:solidFill>
                <a:latin typeface="Univers" panose="020B0503020202020204" pitchFamily="34" charset="0"/>
              </a:rPr>
              <a:t>6. Portabilitate</a:t>
            </a:r>
            <a:endParaRPr lang="en-US" sz="4100" dirty="0">
              <a:solidFill>
                <a:srgbClr val="FFFFFF"/>
              </a:solidFill>
              <a:latin typeface="Univers" panose="020B0503020202020204" pitchFamily="34" charset="0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80F7B98E-7D74-EF69-45F0-B8A2819BF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>
                <a:effectLst/>
                <a:ea typeface="Times New Roman" panose="02020603050405020304" pitchFamily="18" charset="0"/>
              </a:rPr>
              <a:t>Am ales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tehnologii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dirty="0">
                <a:effectLst/>
                <a:ea typeface="Times New Roman" panose="02020603050405020304" pitchFamily="18" charset="0"/>
              </a:rPr>
              <a:t> framework-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uri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recunoscute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portabilitatea</a:t>
            </a:r>
            <a:r>
              <a:rPr lang="en-US" dirty="0">
                <a:effectLst/>
                <a:ea typeface="Times New Roman" panose="02020603050405020304" pitchFamily="18" charset="0"/>
              </a:rPr>
              <a:t> lor, cum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ar</a:t>
            </a:r>
            <a:r>
              <a:rPr lang="en-US" dirty="0">
                <a:effectLst/>
                <a:ea typeface="Times New Roman" panose="02020603050405020304" pitchFamily="18" charset="0"/>
              </a:rPr>
              <a:t> fi React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effectLst/>
                <a:ea typeface="Times New Roman" panose="02020603050405020304" pitchFamily="18" charset="0"/>
              </a:rPr>
              <a:t> frontend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dirty="0">
                <a:effectLst/>
                <a:ea typeface="Times New Roman" panose="02020603050405020304" pitchFamily="18" charset="0"/>
              </a:rPr>
              <a:t> Django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effectLst/>
                <a:ea typeface="Times New Roman" panose="02020603050405020304" pitchFamily="18" charset="0"/>
              </a:rPr>
              <a:t> backend. </a:t>
            </a:r>
            <a:endParaRPr lang="ro-RO" dirty="0">
              <a:effectLst/>
              <a:ea typeface="Times New Roman" panose="02020603050405020304" pitchFamily="18" charset="0"/>
            </a:endParaRPr>
          </a:p>
          <a:p>
            <a:r>
              <a:rPr lang="en-US" dirty="0" err="1">
                <a:effectLst/>
                <a:ea typeface="Times New Roman" panose="02020603050405020304" pitchFamily="18" charset="0"/>
              </a:rPr>
              <a:t>Având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în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vedere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utilizarea</a:t>
            </a:r>
            <a:r>
              <a:rPr lang="en-US" dirty="0">
                <a:effectLst/>
                <a:ea typeface="Times New Roman" panose="02020603050405020304" pitchFamily="18" charset="0"/>
              </a:rPr>
              <a:t> Raspberry Pi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simularea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parcării</a:t>
            </a:r>
            <a:r>
              <a:rPr lang="en-US" dirty="0">
                <a:effectLst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sistemul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este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adaptat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effectLst/>
                <a:ea typeface="Times New Roman" panose="02020603050405020304" pitchFamily="18" charset="0"/>
              </a:rPr>
              <a:t> a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funcționa</a:t>
            </a:r>
            <a:r>
              <a:rPr lang="en-US" dirty="0">
                <a:effectLst/>
                <a:ea typeface="Times New Roman" panose="02020603050405020304" pitchFamily="18" charset="0"/>
              </a:rPr>
              <a:t> cu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versatilitate</a:t>
            </a:r>
            <a:r>
              <a:rPr lang="en-US" dirty="0">
                <a:effectLst/>
                <a:ea typeface="Times New Roman" panose="02020603050405020304" pitchFamily="18" charset="0"/>
              </a:rPr>
              <a:t> pe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diferite</a:t>
            </a:r>
            <a:r>
              <a:rPr lang="en-US" dirty="0"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ea typeface="Times New Roman" panose="02020603050405020304" pitchFamily="18" charset="0"/>
              </a:rPr>
              <a:t>platforme</a:t>
            </a:r>
            <a:r>
              <a:rPr lang="en-US" dirty="0">
                <a:effectLst/>
                <a:ea typeface="Times New Roman" panose="02020603050405020304" pitchFamily="18" charset="0"/>
              </a:rPr>
              <a:t>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19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ine 5" descr="O imagine care conține circuit, Inginerie electronică, electronice, Componentă electronică&#10;&#10;Descriere generată automat">
            <a:extLst>
              <a:ext uri="{FF2B5EF4-FFF2-40B4-BE49-F238E27FC236}">
                <a16:creationId xmlns:a16="http://schemas.microsoft.com/office/drawing/2014/main" id="{25121514-8A19-FF56-9BDC-AC11DBCE28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70C7AC2C-D965-8579-9B02-EE1A93C33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ro-RO" b="1" dirty="0">
                <a:solidFill>
                  <a:srgbClr val="FFFFFF"/>
                </a:solidFill>
                <a:latin typeface="Univers" panose="020B0503020202020204" pitchFamily="34" charset="0"/>
              </a:rPr>
              <a:t>7. Concluzie</a:t>
            </a:r>
            <a:endParaRPr lang="en-US" b="1" dirty="0">
              <a:solidFill>
                <a:srgbClr val="FFFFFF"/>
              </a:solidFill>
              <a:latin typeface="Univers" panose="020B0503020202020204" pitchFamily="34" charset="0"/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6CBFBB3-46B9-8EF3-36B8-043ABFD13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8896" y="1671566"/>
            <a:ext cx="6277951" cy="4072043"/>
          </a:xfrm>
        </p:spPr>
        <p:txBody>
          <a:bodyPr>
            <a:normAutofit/>
          </a:bodyPr>
          <a:lstStyle/>
          <a:p>
            <a:r>
              <a:rPr lang="en-US" b="0" i="0" dirty="0" err="1">
                <a:solidFill>
                  <a:srgbClr val="FFFFFF"/>
                </a:solidFill>
                <a:effectLst/>
              </a:rPr>
              <a:t>Proiectul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nostru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dezvoltare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a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unei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aplicații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gestionare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a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parcării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reprezintă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rezultatul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efortului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colectiv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și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a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dedicării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echipei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noastre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în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crearea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unei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soluții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inovatoare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și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eficiente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pentru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industria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parcărilor</a:t>
            </a:r>
            <a:r>
              <a:rPr lang="en-US" b="0" i="0" dirty="0">
                <a:solidFill>
                  <a:srgbClr val="FFFFFF"/>
                </a:solidFill>
                <a:effectLst/>
              </a:rPr>
              <a:t>.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521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A943B10-ED06-F6C4-8421-11E52DEF4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8. Bibliografie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A93DD62-740A-440B-6427-2F2E75CF6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https://www.wikipedia.org</a:t>
            </a:r>
            <a:endParaRPr lang="ro-RO" dirty="0"/>
          </a:p>
          <a:p>
            <a:r>
              <a:rPr lang="en-US" dirty="0">
                <a:hlinkClick r:id="rId3"/>
              </a:rPr>
              <a:t>https://app.creately.com/d/start/dashboard</a:t>
            </a:r>
            <a:endParaRPr lang="ro-RO" dirty="0"/>
          </a:p>
          <a:p>
            <a:r>
              <a:rPr lang="en-US" dirty="0">
                <a:hlinkClick r:id="rId4"/>
              </a:rPr>
              <a:t>https://app.diagrams.net</a:t>
            </a:r>
            <a:endParaRPr lang="ro-RO" dirty="0"/>
          </a:p>
          <a:p>
            <a:r>
              <a:rPr lang="en-US" dirty="0">
                <a:hlinkClick r:id="rId5"/>
              </a:rPr>
              <a:t>https://www.canva.com/graphs/diagrams/</a:t>
            </a:r>
            <a:endParaRPr lang="ro-RO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138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F533F2-878F-CBCE-71A5-77A4806416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364" b="144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FC648C16-4424-63DF-5E1B-755907E3A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ro-RO" sz="5000" b="1" dirty="0">
                <a:solidFill>
                  <a:schemeClr val="bg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1. </a:t>
            </a:r>
            <a:r>
              <a:rPr lang="en-US" sz="5000" b="1" dirty="0" err="1">
                <a:solidFill>
                  <a:schemeClr val="bg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Prezentare</a:t>
            </a:r>
            <a:r>
              <a:rPr lang="en-US" sz="5000" b="1" dirty="0">
                <a:solidFill>
                  <a:schemeClr val="bg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5000" b="1" dirty="0" err="1">
                <a:solidFill>
                  <a:schemeClr val="bg1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Generala</a:t>
            </a:r>
            <a:endParaRPr lang="en-US" sz="500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Substituent conținut 2">
            <a:extLst>
              <a:ext uri="{FF2B5EF4-FFF2-40B4-BE49-F238E27FC236}">
                <a16:creationId xmlns:a16="http://schemas.microsoft.com/office/drawing/2014/main" id="{28330E1E-D830-DD93-9A29-DD45E61A17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4684714"/>
              </p:ext>
            </p:extLst>
          </p:nvPr>
        </p:nvGraphicFramePr>
        <p:xfrm>
          <a:off x="841248" y="3502152"/>
          <a:ext cx="10506456" cy="2670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4747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2005D5BA-0362-A16A-08A2-E6408EF9B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CD9E5D2F-F7E0-1798-B991-E9EEC54E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o-RO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2. </a:t>
            </a:r>
            <a:r>
              <a:rPr lang="en-US" sz="5000" b="1" dirty="0" err="1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Fundamente</a:t>
            </a:r>
            <a:r>
              <a:rPr lang="en-US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Teoretice</a:t>
            </a:r>
            <a:r>
              <a:rPr lang="en-US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endParaRPr lang="en-US" sz="5000" dirty="0">
              <a:solidFill>
                <a:srgbClr val="FFFFFF"/>
              </a:solidFill>
              <a:latin typeface="Univers" panose="020B0503020202020204" pitchFamily="34" charset="0"/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AF0885C-F700-18D3-E375-44E8A063A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indent="0">
              <a:buNone/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În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aplicația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față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propunem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proiectarea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următorilor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:</a:t>
            </a:r>
          </a:p>
          <a:p>
            <a:pPr marL="742950" lvl="1" indent="-285750">
              <a:buSzPts val="1400"/>
              <a:buFont typeface="Times New Roman" panose="02020603050405020304" pitchFamily="18" charset="0"/>
              <a:buChar char="-"/>
              <a:tabLst>
                <a:tab pos="914400" algn="l"/>
              </a:tabLst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legare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frontend-backend (ex.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adăugarea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informațiilor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utilizatorilor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în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baza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date)</a:t>
            </a:r>
          </a:p>
          <a:p>
            <a:pPr marL="742950" lvl="1" indent="-285750">
              <a:buSzPts val="1400"/>
              <a:buFont typeface="Times New Roman" panose="02020603050405020304" pitchFamily="18" charset="0"/>
              <a:buChar char="-"/>
              <a:tabLst>
                <a:tab pos="914400" algn="l"/>
              </a:tabLst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verificare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disponibilității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locurilor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parcare</a:t>
            </a:r>
            <a:endParaRPr lang="en-US" dirty="0">
              <a:solidFill>
                <a:srgbClr val="FFFFFF"/>
              </a:solidFill>
              <a:effectLst/>
              <a:ea typeface="Times New Roman" panose="02020603050405020304" pitchFamily="18" charset="0"/>
            </a:endParaRPr>
          </a:p>
          <a:p>
            <a:pPr marL="742950" lvl="1" indent="-285750">
              <a:buSzPts val="1400"/>
              <a:buFont typeface="Times New Roman" panose="02020603050405020304" pitchFamily="18" charset="0"/>
              <a:buChar char="-"/>
              <a:tabLst>
                <a:tab pos="914400" algn="l"/>
              </a:tabLst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gestionare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plăților</a:t>
            </a:r>
            <a:endParaRPr lang="en-US" dirty="0">
              <a:solidFill>
                <a:srgbClr val="FFFFFF"/>
              </a:solidFill>
              <a:effectLst/>
              <a:ea typeface="Times New Roman" panose="02020603050405020304" pitchFamily="18" charset="0"/>
            </a:endParaRPr>
          </a:p>
          <a:p>
            <a:pPr marL="742950" lvl="1" indent="-285750">
              <a:buSzPts val="1400"/>
              <a:buFont typeface="Times New Roman" panose="02020603050405020304" pitchFamily="18" charset="0"/>
              <a:buChar char="-"/>
              <a:tabLst>
                <a:tab pos="914400" algn="l"/>
              </a:tabLst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verificare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identității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și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validității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plăților</a:t>
            </a:r>
            <a:endParaRPr lang="en-US" dirty="0">
              <a:solidFill>
                <a:srgbClr val="FFFFFF"/>
              </a:solidFill>
              <a:effectLst/>
              <a:ea typeface="Times New Roman" panose="02020603050405020304" pitchFamily="18" charset="0"/>
            </a:endParaRPr>
          </a:p>
          <a:p>
            <a:pPr marL="742950" lvl="1" indent="-285750">
              <a:buSzPts val="1400"/>
              <a:buFont typeface="Times New Roman" panose="02020603050405020304" pitchFamily="18" charset="0"/>
              <a:buChar char="-"/>
              <a:tabLst>
                <a:tab pos="914400" algn="l"/>
              </a:tabLst>
            </a:pP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Algoritmi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pentru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gestionarea</a:t>
            </a:r>
            <a:r>
              <a:rPr lang="en-US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backend-hardware (Raspberry Pi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709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Desk with stethoscope and computer keyboard">
            <a:extLst>
              <a:ext uri="{FF2B5EF4-FFF2-40B4-BE49-F238E27FC236}">
                <a16:creationId xmlns:a16="http://schemas.microsoft.com/office/drawing/2014/main" id="{3E0CFA80-CBBF-C8F5-245F-10A3D7722A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821" b="14909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DB0B7CA8-1F57-45E5-5719-0B732F32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3" y="591344"/>
            <a:ext cx="4481515" cy="5585619"/>
          </a:xfrm>
        </p:spPr>
        <p:txBody>
          <a:bodyPr>
            <a:normAutofit/>
          </a:bodyPr>
          <a:lstStyle/>
          <a:p>
            <a:r>
              <a:rPr lang="ro-RO" sz="5000" b="1" dirty="0">
                <a:solidFill>
                  <a:srgbClr val="FFFFFF"/>
                </a:solidFill>
                <a:latin typeface="Univers" panose="020B0503020202020204" pitchFamily="34" charset="0"/>
                <a:ea typeface="Times New Roman" panose="02020603050405020304" pitchFamily="18" charset="0"/>
              </a:rPr>
              <a:t>3. </a:t>
            </a:r>
            <a:r>
              <a:rPr lang="en-US" sz="5000" b="1" dirty="0" err="1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Tehnologie</a:t>
            </a:r>
            <a:r>
              <a:rPr lang="en-US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r>
              <a:rPr lang="ro-RO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		  </a:t>
            </a:r>
            <a:r>
              <a:rPr lang="en-US" sz="5000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IT </a:t>
            </a:r>
            <a:endParaRPr lang="en-US" sz="5000" dirty="0">
              <a:solidFill>
                <a:srgbClr val="FFFFFF"/>
              </a:solidFill>
              <a:latin typeface="Univers" panose="020B0503020202020204" pitchFamily="34" charset="0"/>
            </a:endParaRP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C65DF5F-F73E-5883-4F7A-BDD812B44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3595" y="627083"/>
            <a:ext cx="6906491" cy="5585619"/>
          </a:xfrm>
        </p:spPr>
        <p:txBody>
          <a:bodyPr anchor="ctr">
            <a:normAutofit/>
          </a:bodyPr>
          <a:lstStyle/>
          <a:p>
            <a:pPr indent="0">
              <a:buNone/>
            </a:pP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Tehnologia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IT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folosită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este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una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vastă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În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cadrul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acestui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capitol,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vom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explora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detaliile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tehnologice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și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arhitectura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sistemului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incluzând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framework-urile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și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platformele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alese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pentru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frontend, backend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și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simularea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parcării</a:t>
            </a:r>
            <a:r>
              <a:rPr lang="en-US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714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14ED94A-C85D-4CD3-4205-438D21CE6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9217" y="-1"/>
            <a:ext cx="5213267" cy="6883030"/>
            <a:chOff x="-19217" y="-1"/>
            <a:chExt cx="5213267" cy="688303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42BDB2-BF67-1D53-1C70-0B41D709E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06" y="0"/>
              <a:ext cx="5204956" cy="6883029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8E0D8CE-5DBF-B664-EB48-C29BF8AB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19217" y="1731909"/>
              <a:ext cx="5204963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FD140CE-7DE2-C88F-5EAE-F45EB69E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10" y="6723"/>
              <a:ext cx="3834567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7E87E3-413F-10EF-63D8-6016E986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4601" y="833689"/>
              <a:ext cx="6872341" cy="5204961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4AA9D32-D1E2-59BB-EDD2-171C6FB43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74" y="1813073"/>
            <a:ext cx="3702579" cy="3524823"/>
          </a:xfrm>
        </p:spPr>
        <p:txBody>
          <a:bodyPr>
            <a:normAutofit fontScale="85000" lnSpcReduction="10000"/>
          </a:bodyPr>
          <a:lstStyle/>
          <a:p>
            <a:pPr marL="228600" indent="228600"/>
            <a:r>
              <a:rPr lang="en-US" b="1" dirty="0">
                <a:solidFill>
                  <a:srgbClr val="FFFFFF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Frontend </a:t>
            </a:r>
            <a:endParaRPr lang="en-US" dirty="0">
              <a:solidFill>
                <a:srgbClr val="FFFFFF"/>
              </a:solidFill>
              <a:effectLst/>
              <a:latin typeface="Univers" panose="020B0503020202020204" pitchFamily="34" charset="0"/>
              <a:ea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Pentru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partea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interfață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utilizator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vom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folosi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React, un framework JavaScript modern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puternic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recunoscut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pentru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flexibilitatea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sa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abilitatea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a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crea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interfețe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interactive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responsive.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Prin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utilizarea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React, ne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propunem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să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oferim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o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experiență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utilizare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plăcută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intuitivă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pentru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clienți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facilitând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interacțiunea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cu </a:t>
            </a:r>
            <a:r>
              <a:rPr lang="en-US" sz="24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aplicația</a:t>
            </a:r>
            <a:r>
              <a:rPr lang="en-US" sz="24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. </a:t>
            </a:r>
          </a:p>
          <a:p>
            <a:endParaRPr lang="en-US" sz="1900" dirty="0">
              <a:solidFill>
                <a:srgbClr val="FFFFFF"/>
              </a:solidFill>
            </a:endParaRPr>
          </a:p>
        </p:txBody>
      </p:sp>
      <p:pic>
        <p:nvPicPr>
          <p:cNvPr id="6" name="Imagine 5" descr="O imagine care conține Grafică, cerc, artă, simbol&#10;&#10;Descriere generată automat">
            <a:extLst>
              <a:ext uri="{FF2B5EF4-FFF2-40B4-BE49-F238E27FC236}">
                <a16:creationId xmlns:a16="http://schemas.microsoft.com/office/drawing/2014/main" id="{96EB2F8A-3F54-C0C8-BF15-B34F1B99F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304" y="1076954"/>
            <a:ext cx="5407002" cy="470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83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ine 4" descr="O imagine care conține Grafică, Font, clipart, siglă&#10;&#10;Descriere generată automat">
            <a:extLst>
              <a:ext uri="{FF2B5EF4-FFF2-40B4-BE49-F238E27FC236}">
                <a16:creationId xmlns:a16="http://schemas.microsoft.com/office/drawing/2014/main" id="{794405AB-9E33-5E81-C66B-7604A8A2F3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21" b="13531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049BED77-18D2-E91A-A996-E6C88C4E1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228600" indent="228600"/>
            <a:r>
              <a:rPr lang="en-US" sz="2000" b="1" dirty="0"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Backend </a:t>
            </a:r>
            <a:endParaRPr lang="ro-RO" sz="2000" b="1" dirty="0">
              <a:effectLst/>
              <a:latin typeface="Univers" panose="020B0503020202020204" pitchFamily="34" charset="0"/>
              <a:ea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sz="1800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partea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de backend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gestionarea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datelor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, am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optat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Django, un framework Python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scalabil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robust, care ne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permite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să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gestionăm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bazele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de date,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autentificarea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utilizatorilor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logica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aplicației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. Django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oferă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un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cadru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solid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dezvoltarea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gestionarea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funcționalităților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complexe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ale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sistemului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de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gestionare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a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parcării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. 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31597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ine 4" descr="O imagine care conține fruct, desen, schiță, ilustrație&#10;&#10;Descriere generată automat">
            <a:extLst>
              <a:ext uri="{FF2B5EF4-FFF2-40B4-BE49-F238E27FC236}">
                <a16:creationId xmlns:a16="http://schemas.microsoft.com/office/drawing/2014/main" id="{88AB3609-BDFE-208D-30E2-45ABF3E0FD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3" r="20448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A7D77FE-578A-E942-F6DB-0A1A56EFA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3216" y="942680"/>
            <a:ext cx="5131247" cy="4601661"/>
          </a:xfrm>
        </p:spPr>
        <p:txBody>
          <a:bodyPr anchor="ctr">
            <a:normAutofit/>
          </a:bodyPr>
          <a:lstStyle/>
          <a:p>
            <a:pPr marL="228600" indent="228600"/>
            <a:r>
              <a:rPr lang="en-US" b="1" dirty="0" err="1"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Simulare</a:t>
            </a:r>
            <a:r>
              <a:rPr lang="en-US" b="1" dirty="0"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endParaRPr lang="en-US" dirty="0">
              <a:effectLst/>
              <a:latin typeface="Univers" panose="020B0503020202020204" pitchFamily="34" charset="0"/>
              <a:ea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sz="2400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simularea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gestionarea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parcării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vom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utiliza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Raspberry Pi, un mini-computer care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va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fi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integrat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în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sistem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pentru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a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simula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controla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diferite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aspecte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ale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parcării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Această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soluție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ne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oferă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posibilitatea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de a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testa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de a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simula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funcționalitățile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într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-un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mediu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realist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și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de a integra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datele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în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fluxul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aplicației</a:t>
            </a:r>
            <a:r>
              <a:rPr lang="en-US" sz="2400" dirty="0">
                <a:effectLst/>
                <a:ea typeface="Times New Roman" panose="02020603050405020304" pitchFamily="18" charset="0"/>
              </a:rPr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19395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85A8E33D-9E0F-C0F3-6FA4-157A03023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o-RO" sz="4200" b="1" dirty="0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4. </a:t>
            </a:r>
            <a:r>
              <a:rPr lang="fr-FR" sz="4200" b="1" dirty="0" err="1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Arhitectura</a:t>
            </a:r>
            <a:r>
              <a:rPr lang="fr-FR" sz="4200" b="1" dirty="0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si </a:t>
            </a:r>
            <a:r>
              <a:rPr lang="fr-FR" sz="4200" b="1" dirty="0" err="1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Designul</a:t>
            </a:r>
            <a:r>
              <a:rPr lang="fr-FR" sz="4200" b="1" dirty="0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r>
              <a:rPr lang="fr-FR" sz="4200" b="1" dirty="0" err="1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Sistemului</a:t>
            </a:r>
            <a:r>
              <a:rPr lang="fr-FR" sz="4200" b="1" dirty="0">
                <a:solidFill>
                  <a:srgbClr val="0070C0"/>
                </a:solidFill>
                <a:effectLst/>
                <a:latin typeface="Univers" panose="020B0503020202020204" pitchFamily="34" charset="0"/>
                <a:ea typeface="Times New Roman" panose="02020603050405020304" pitchFamily="18" charset="0"/>
              </a:rPr>
              <a:t> </a:t>
            </a:r>
            <a:endParaRPr lang="en-US" sz="4200" dirty="0">
              <a:solidFill>
                <a:srgbClr val="0070C0"/>
              </a:solidFill>
              <a:latin typeface="Univers" panose="020B0503020202020204" pitchFamily="34" charset="0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0E29855-BAE2-AC0B-B8F5-3095BFC2C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b="1" dirty="0" err="1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Diagrama</a:t>
            </a:r>
            <a:r>
              <a:rPr lang="en-US" sz="2200" b="1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generala</a:t>
            </a:r>
            <a:r>
              <a:rPr lang="en-US" sz="2200" b="1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</a:t>
            </a:r>
            <a:r>
              <a:rPr lang="en-US" sz="2200" b="1" dirty="0" err="1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sistemului</a:t>
            </a:r>
            <a:endParaRPr lang="en-US" sz="2200" dirty="0">
              <a:solidFill>
                <a:schemeClr val="accent2"/>
              </a:solidFill>
            </a:endParaRPr>
          </a:p>
        </p:txBody>
      </p:sp>
      <p:pic>
        <p:nvPicPr>
          <p:cNvPr id="5" name="Imagine 4" descr="O imagine care conține text, captură de ecran, linie&#10;&#10;Descriere generată automat">
            <a:extLst>
              <a:ext uri="{FF2B5EF4-FFF2-40B4-BE49-F238E27FC236}">
                <a16:creationId xmlns:a16="http://schemas.microsoft.com/office/drawing/2014/main" id="{816567E2-A6E7-5D4F-073F-4116CD837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6" r="18772"/>
          <a:stretch/>
        </p:blipFill>
        <p:spPr>
          <a:xfrm>
            <a:off x="5182493" y="325369"/>
            <a:ext cx="6158055" cy="6139448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6464948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573</Words>
  <Application>Microsoft Office PowerPoint</Application>
  <PresentationFormat>Ecran lat</PresentationFormat>
  <Paragraphs>56</Paragraphs>
  <Slides>23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Univers</vt:lpstr>
      <vt:lpstr>Temă Office</vt:lpstr>
      <vt:lpstr>Parcare Inteligentă bazată pe sisteme avansate</vt:lpstr>
      <vt:lpstr>Prezentare PowerPoint</vt:lpstr>
      <vt:lpstr>1. Prezentare Generala</vt:lpstr>
      <vt:lpstr>2. Fundamente Teoretice </vt:lpstr>
      <vt:lpstr>3. Tehnologie     IT </vt:lpstr>
      <vt:lpstr>Prezentare PowerPoint</vt:lpstr>
      <vt:lpstr>Prezentare PowerPoint</vt:lpstr>
      <vt:lpstr>Prezentare PowerPoint</vt:lpstr>
      <vt:lpstr>4. Arhitectura si Designul Sistemului </vt:lpstr>
      <vt:lpstr>Diagrame detaliate la nivel de modul</vt:lpstr>
      <vt:lpstr>Prezentare PowerPoint</vt:lpstr>
      <vt:lpstr>Diagrama Use-Case</vt:lpstr>
      <vt:lpstr>Diagrama de clase</vt:lpstr>
      <vt:lpstr>Diagrama de obicte</vt:lpstr>
      <vt:lpstr>Diagrama de activități</vt:lpstr>
      <vt:lpstr>Diagrama de pachete</vt:lpstr>
      <vt:lpstr>Diagrama bazei de date</vt:lpstr>
      <vt:lpstr>Diagrame de tranziții de stări</vt:lpstr>
      <vt:lpstr>Macheta cu parcarea</vt:lpstr>
      <vt:lpstr>5. Modul de operare  - Accesarea unei interfețe intuitive pentru rezervări și acces - Rezervare simplă în câțiva pași - Plăți rapide și sigure integrate - Notificări pentru fiecare etapă - Integrare perfectă cu sistemul fizic de parcare (Raspberry Pi)</vt:lpstr>
      <vt:lpstr>6. Portabilitate</vt:lpstr>
      <vt:lpstr>7. Concluzie</vt:lpstr>
      <vt:lpstr>8. 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Parcare Inteligentă bazată pe sisteme avansate</dc:title>
  <dc:creator>Casian Criste</dc:creator>
  <cp:lastModifiedBy>Casian Criste</cp:lastModifiedBy>
  <cp:revision>4</cp:revision>
  <dcterms:created xsi:type="dcterms:W3CDTF">2023-12-06T15:35:41Z</dcterms:created>
  <dcterms:modified xsi:type="dcterms:W3CDTF">2024-01-17T16:53:12Z</dcterms:modified>
</cp:coreProperties>
</file>

<file path=docProps/thumbnail.jpeg>
</file>